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png" ContentType="image/png"/>
  <Default Extension="vsdx" ContentType="application/vnd.ms-visio.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301" r:id="rId2"/>
    <p:sldId id="363" r:id="rId3"/>
    <p:sldId id="377" r:id="rId4"/>
    <p:sldId id="364" r:id="rId5"/>
    <p:sldId id="366" r:id="rId6"/>
    <p:sldId id="348" r:id="rId7"/>
    <p:sldId id="334" r:id="rId8"/>
    <p:sldId id="367" r:id="rId9"/>
    <p:sldId id="378" r:id="rId10"/>
    <p:sldId id="381" r:id="rId11"/>
    <p:sldId id="369" r:id="rId12"/>
    <p:sldId id="371" r:id="rId13"/>
    <p:sldId id="383" r:id="rId14"/>
    <p:sldId id="382" r:id="rId15"/>
    <p:sldId id="368" r:id="rId16"/>
    <p:sldId id="372" r:id="rId17"/>
    <p:sldId id="357" r:id="rId18"/>
    <p:sldId id="379" r:id="rId19"/>
    <p:sldId id="380" r:id="rId20"/>
    <p:sldId id="385" r:id="rId21"/>
    <p:sldId id="386" r:id="rId22"/>
    <p:sldId id="387" r:id="rId23"/>
    <p:sldId id="373" r:id="rId24"/>
    <p:sldId id="384" r:id="rId25"/>
    <p:sldId id="376" r:id="rId26"/>
    <p:sldId id="273" r:id="rId27"/>
  </p:sldIdLst>
  <p:sldSz cx="12192000" cy="6858000"/>
  <p:notesSz cx="9144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8A"/>
    <a:srgbClr val="335899"/>
    <a:srgbClr val="3F6AB7"/>
    <a:srgbClr val="7991CE"/>
    <a:srgbClr val="B3BEDF"/>
    <a:srgbClr val="0171C5"/>
    <a:srgbClr val="7E3A66"/>
    <a:srgbClr val="7E6CC3"/>
    <a:srgbClr val="68578F"/>
    <a:srgbClr val="3F5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43" autoAdjust="0"/>
    <p:restoredTop sz="96076" autoAdjust="0"/>
  </p:normalViewPr>
  <p:slideViewPr>
    <p:cSldViewPr snapToGrid="0" showGuides="1">
      <p:cViewPr varScale="1">
        <p:scale>
          <a:sx n="93" d="100"/>
          <a:sy n="93" d="100"/>
        </p:scale>
        <p:origin x="216" y="4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EDDF3D-DF61-4B59-809D-709E6BC49494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03AAE-AA5C-45FF-B790-990FCB8401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609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25216-DA91-4BF9-9B2F-C12DA8FC2EEE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BD532-8DD0-4EA2-8A01-4E78B9DBC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9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994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7505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4444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4726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00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32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971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929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07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5692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10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971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231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133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051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813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91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53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BD532-8DD0-4EA2-8A01-4E78B9DBC2F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792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封面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" y="1"/>
            <a:ext cx="10468725" cy="9525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6108700"/>
            <a:ext cx="6096000" cy="7493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6350" y="5349875"/>
            <a:ext cx="8286750" cy="1511300"/>
          </a:xfrm>
          <a:custGeom>
            <a:avLst/>
            <a:gdLst>
              <a:gd name="connsiteX0" fmla="*/ 0 w 7404100"/>
              <a:gd name="connsiteY0" fmla="*/ 0 h 1498600"/>
              <a:gd name="connsiteX1" fmla="*/ 74041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7404100"/>
              <a:gd name="connsiteY0" fmla="*/ 0 h 1498600"/>
              <a:gd name="connsiteX1" fmla="*/ 61214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8280400"/>
              <a:gd name="connsiteY0" fmla="*/ 0 h 1511300"/>
              <a:gd name="connsiteX1" fmla="*/ 6121400 w 8280400"/>
              <a:gd name="connsiteY1" fmla="*/ 0 h 1511300"/>
              <a:gd name="connsiteX2" fmla="*/ 8280400 w 8280400"/>
              <a:gd name="connsiteY2" fmla="*/ 1511300 h 1511300"/>
              <a:gd name="connsiteX3" fmla="*/ 0 w 8280400"/>
              <a:gd name="connsiteY3" fmla="*/ 1498600 h 1511300"/>
              <a:gd name="connsiteX4" fmla="*/ 0 w 8280400"/>
              <a:gd name="connsiteY4" fmla="*/ 0 h 1511300"/>
              <a:gd name="connsiteX0" fmla="*/ 6350 w 8286750"/>
              <a:gd name="connsiteY0" fmla="*/ 0 h 1511300"/>
              <a:gd name="connsiteX1" fmla="*/ 6127750 w 8286750"/>
              <a:gd name="connsiteY1" fmla="*/ 0 h 1511300"/>
              <a:gd name="connsiteX2" fmla="*/ 8286750 w 8286750"/>
              <a:gd name="connsiteY2" fmla="*/ 1511300 h 1511300"/>
              <a:gd name="connsiteX3" fmla="*/ 0 w 8286750"/>
              <a:gd name="connsiteY3" fmla="*/ 1504950 h 1511300"/>
              <a:gd name="connsiteX4" fmla="*/ 6350 w 8286750"/>
              <a:gd name="connsiteY4" fmla="*/ 0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6750" h="1511300">
                <a:moveTo>
                  <a:pt x="6350" y="0"/>
                </a:moveTo>
                <a:lnTo>
                  <a:pt x="6127750" y="0"/>
                </a:lnTo>
                <a:lnTo>
                  <a:pt x="8286750" y="1511300"/>
                </a:lnTo>
                <a:lnTo>
                  <a:pt x="0" y="1504950"/>
                </a:lnTo>
                <a:cubicBezTo>
                  <a:pt x="2117" y="1003300"/>
                  <a:pt x="4233" y="501650"/>
                  <a:pt x="6350" y="0"/>
                </a:cubicBez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121900" y="0"/>
            <a:ext cx="2070100" cy="825500"/>
          </a:xfrm>
          <a:custGeom>
            <a:avLst/>
            <a:gdLst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0 w 2692400"/>
              <a:gd name="connsiteY3" fmla="*/ 825500 h 825500"/>
              <a:gd name="connsiteX4" fmla="*/ 0 w 2692400"/>
              <a:gd name="connsiteY4" fmla="*/ 0 h 825500"/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965200 w 2692400"/>
              <a:gd name="connsiteY3" fmla="*/ 825500 h 825500"/>
              <a:gd name="connsiteX4" fmla="*/ 0 w 2692400"/>
              <a:gd name="connsiteY4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825500">
                <a:moveTo>
                  <a:pt x="0" y="0"/>
                </a:moveTo>
                <a:lnTo>
                  <a:pt x="2692400" y="0"/>
                </a:lnTo>
                <a:lnTo>
                  <a:pt x="2692400" y="825500"/>
                </a:lnTo>
                <a:lnTo>
                  <a:pt x="96520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8278" y="2628107"/>
            <a:ext cx="6355444" cy="800893"/>
          </a:xfrm>
        </p:spPr>
        <p:txBody>
          <a:bodyPr anchor="ctr">
            <a:noAutofit/>
          </a:bodyPr>
          <a:lstStyle>
            <a:lvl1pPr algn="l">
              <a:defRPr sz="7200" b="1" spc="4000" baseline="0"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53400" y="6285706"/>
            <a:ext cx="3966030" cy="50641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625" y="34567"/>
            <a:ext cx="754150" cy="756366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126999" y="5718629"/>
            <a:ext cx="139701" cy="95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727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" y="1"/>
            <a:ext cx="10468725" cy="9525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6108700"/>
            <a:ext cx="6096000" cy="7493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6350" y="5349875"/>
            <a:ext cx="8286750" cy="1511300"/>
          </a:xfrm>
          <a:custGeom>
            <a:avLst/>
            <a:gdLst>
              <a:gd name="connsiteX0" fmla="*/ 0 w 7404100"/>
              <a:gd name="connsiteY0" fmla="*/ 0 h 1498600"/>
              <a:gd name="connsiteX1" fmla="*/ 74041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7404100"/>
              <a:gd name="connsiteY0" fmla="*/ 0 h 1498600"/>
              <a:gd name="connsiteX1" fmla="*/ 61214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8280400"/>
              <a:gd name="connsiteY0" fmla="*/ 0 h 1511300"/>
              <a:gd name="connsiteX1" fmla="*/ 6121400 w 8280400"/>
              <a:gd name="connsiteY1" fmla="*/ 0 h 1511300"/>
              <a:gd name="connsiteX2" fmla="*/ 8280400 w 8280400"/>
              <a:gd name="connsiteY2" fmla="*/ 1511300 h 1511300"/>
              <a:gd name="connsiteX3" fmla="*/ 0 w 8280400"/>
              <a:gd name="connsiteY3" fmla="*/ 1498600 h 1511300"/>
              <a:gd name="connsiteX4" fmla="*/ 0 w 8280400"/>
              <a:gd name="connsiteY4" fmla="*/ 0 h 1511300"/>
              <a:gd name="connsiteX0" fmla="*/ 6350 w 8286750"/>
              <a:gd name="connsiteY0" fmla="*/ 0 h 1511300"/>
              <a:gd name="connsiteX1" fmla="*/ 6127750 w 8286750"/>
              <a:gd name="connsiteY1" fmla="*/ 0 h 1511300"/>
              <a:gd name="connsiteX2" fmla="*/ 8286750 w 8286750"/>
              <a:gd name="connsiteY2" fmla="*/ 1511300 h 1511300"/>
              <a:gd name="connsiteX3" fmla="*/ 0 w 8286750"/>
              <a:gd name="connsiteY3" fmla="*/ 1504950 h 1511300"/>
              <a:gd name="connsiteX4" fmla="*/ 6350 w 8286750"/>
              <a:gd name="connsiteY4" fmla="*/ 0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6750" h="1511300">
                <a:moveTo>
                  <a:pt x="6350" y="0"/>
                </a:moveTo>
                <a:lnTo>
                  <a:pt x="6127750" y="0"/>
                </a:lnTo>
                <a:lnTo>
                  <a:pt x="8286750" y="1511300"/>
                </a:lnTo>
                <a:lnTo>
                  <a:pt x="0" y="1504950"/>
                </a:lnTo>
                <a:cubicBezTo>
                  <a:pt x="2117" y="1003300"/>
                  <a:pt x="4233" y="501650"/>
                  <a:pt x="6350" y="0"/>
                </a:cubicBez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121900" y="0"/>
            <a:ext cx="2070100" cy="825500"/>
          </a:xfrm>
          <a:custGeom>
            <a:avLst/>
            <a:gdLst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0 w 2692400"/>
              <a:gd name="connsiteY3" fmla="*/ 825500 h 825500"/>
              <a:gd name="connsiteX4" fmla="*/ 0 w 2692400"/>
              <a:gd name="connsiteY4" fmla="*/ 0 h 825500"/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965200 w 2692400"/>
              <a:gd name="connsiteY3" fmla="*/ 825500 h 825500"/>
              <a:gd name="connsiteX4" fmla="*/ 0 w 2692400"/>
              <a:gd name="connsiteY4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825500">
                <a:moveTo>
                  <a:pt x="0" y="0"/>
                </a:moveTo>
                <a:lnTo>
                  <a:pt x="2692400" y="0"/>
                </a:lnTo>
                <a:lnTo>
                  <a:pt x="2692400" y="825500"/>
                </a:lnTo>
                <a:lnTo>
                  <a:pt x="96520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3699" y="5816203"/>
            <a:ext cx="6355444" cy="800893"/>
          </a:xfrm>
        </p:spPr>
        <p:txBody>
          <a:bodyPr anchor="ctr">
            <a:noAutofit/>
          </a:bodyPr>
          <a:lstStyle>
            <a:lvl1pPr algn="l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53400" y="6285706"/>
            <a:ext cx="3966030" cy="50641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625" y="34567"/>
            <a:ext cx="754150" cy="756366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126999" y="5718629"/>
            <a:ext cx="139701" cy="95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9361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 userDrawn="1"/>
        </p:nvSpPr>
        <p:spPr>
          <a:xfrm>
            <a:off x="2019869" y="5501898"/>
            <a:ext cx="10172131" cy="1284102"/>
          </a:xfrm>
          <a:prstGeom prst="roundRect">
            <a:avLst>
              <a:gd name="adj" fmla="val 0"/>
            </a:avLst>
          </a:prstGeom>
          <a:solidFill>
            <a:srgbClr val="004F8A">
              <a:alpha val="9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 userDrawn="1"/>
        </p:nvSpPr>
        <p:spPr>
          <a:xfrm>
            <a:off x="0" y="5501898"/>
            <a:ext cx="3048000" cy="1284102"/>
          </a:xfrm>
          <a:custGeom>
            <a:avLst/>
            <a:gdLst>
              <a:gd name="connsiteX0" fmla="*/ 0 w 3036468"/>
              <a:gd name="connsiteY0" fmla="*/ 0 h 1800000"/>
              <a:gd name="connsiteX1" fmla="*/ 3036468 w 3036468"/>
              <a:gd name="connsiteY1" fmla="*/ 0 h 1800000"/>
              <a:gd name="connsiteX2" fmla="*/ 2061536 w 3036468"/>
              <a:gd name="connsiteY2" fmla="*/ 1800000 h 1800000"/>
              <a:gd name="connsiteX3" fmla="*/ 0 w 3036468"/>
              <a:gd name="connsiteY3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468" h="1800000">
                <a:moveTo>
                  <a:pt x="0" y="0"/>
                </a:moveTo>
                <a:lnTo>
                  <a:pt x="3036468" y="0"/>
                </a:lnTo>
                <a:lnTo>
                  <a:pt x="2061536" y="1800000"/>
                </a:lnTo>
                <a:lnTo>
                  <a:pt x="0" y="1800000"/>
                </a:lnTo>
                <a:close/>
              </a:path>
            </a:pathLst>
          </a:cu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5429898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43201" y="5970198"/>
            <a:ext cx="9448799" cy="522360"/>
          </a:xfrm>
        </p:spPr>
        <p:txBody>
          <a:bodyPr anchor="ctr"/>
          <a:lstStyle>
            <a:lvl1pPr algn="l">
              <a:defRPr sz="6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62" y="5611454"/>
            <a:ext cx="1100407" cy="110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247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2" b="16502"/>
          <a:stretch>
            <a:fillRect/>
          </a:stretch>
        </p:blipFill>
        <p:spPr>
          <a:xfrm>
            <a:off x="-1" y="0"/>
            <a:ext cx="6813176" cy="6858000"/>
          </a:xfrm>
          <a:prstGeom prst="rect">
            <a:avLst/>
          </a:prstGeom>
        </p:spPr>
      </p:pic>
      <p:sp>
        <p:nvSpPr>
          <p:cNvPr id="16" name="圆角矩形 15"/>
          <p:cNvSpPr/>
          <p:nvPr userDrawn="1"/>
        </p:nvSpPr>
        <p:spPr>
          <a:xfrm>
            <a:off x="-1" y="2870200"/>
            <a:ext cx="6502399" cy="1089061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手动输入 16"/>
          <p:cNvSpPr/>
          <p:nvPr userDrawn="1"/>
        </p:nvSpPr>
        <p:spPr>
          <a:xfrm rot="16200000" flipH="1">
            <a:off x="5201023" y="-132977"/>
            <a:ext cx="6858000" cy="7123953"/>
          </a:xfrm>
          <a:prstGeom prst="flowChartManualInpu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-1" y="2971800"/>
            <a:ext cx="5892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-1" y="3873500"/>
            <a:ext cx="5689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977" y="2977130"/>
            <a:ext cx="5777379" cy="896369"/>
          </a:xfrm>
        </p:spPr>
        <p:txBody>
          <a:bodyPr anchor="ctr"/>
          <a:lstStyle>
            <a:lvl1pPr algn="r">
              <a:defRPr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146829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/>
        </p:nvSpPr>
        <p:spPr>
          <a:xfrm>
            <a:off x="8579204" y="1143000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0" name="副标题 2"/>
          <p:cNvSpPr>
            <a:spLocks noGrp="1"/>
          </p:cNvSpPr>
          <p:nvPr>
            <p:ph type="subTitle" idx="13"/>
          </p:nvPr>
        </p:nvSpPr>
        <p:spPr>
          <a:xfrm>
            <a:off x="1095823" y="767504"/>
            <a:ext cx="10257975" cy="50641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21" name="矩形 20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3977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8579204" y="1143000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30515"/>
            <a:ext cx="10515600" cy="4746448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副标题 2"/>
          <p:cNvSpPr>
            <a:spLocks noGrp="1"/>
          </p:cNvSpPr>
          <p:nvPr>
            <p:ph type="subTitle" idx="13"/>
          </p:nvPr>
        </p:nvSpPr>
        <p:spPr>
          <a:xfrm>
            <a:off x="1095823" y="767504"/>
            <a:ext cx="10257975" cy="50641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65089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结尾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579204" y="3196263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458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72000"/>
            <a:ext cx="10515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5CF5056B-7107-48DA-97E1-2E9CF9C31E49}" type="datetime1">
              <a:rPr lang="en-US" altLang="zh-CN" smtClean="0"/>
              <a:pPr/>
              <a:t>11/23/18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复旦大学计算机科学技术学院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81BC2DF-976F-4C49-92B9-E79BD60CFE9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598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7" r:id="rId2"/>
    <p:sldLayoutId id="2147483649" r:id="rId3"/>
    <p:sldLayoutId id="2147483651" r:id="rId4"/>
    <p:sldLayoutId id="2147483654" r:id="rId5"/>
    <p:sldLayoutId id="2147483666" r:id="rId6"/>
    <p:sldLayoutId id="2147483656" r:id="rId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package" Target="../embeddings/Microsoft_Visio_Drawing1111111.vsdx"/><Relationship Id="rId5" Type="http://schemas.openxmlformats.org/officeDocument/2006/relationships/image" Target="../media/image26.emf"/><Relationship Id="rId6" Type="http://schemas.openxmlformats.org/officeDocument/2006/relationships/image" Target="../media/image27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jp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93698" y="5816203"/>
            <a:ext cx="6620165" cy="800893"/>
          </a:xfrm>
        </p:spPr>
        <p:txBody>
          <a:bodyPr/>
          <a:lstStyle/>
          <a:p>
            <a:r>
              <a:rPr lang="en-US" dirty="0" smtClean="0"/>
              <a:t>Crow Count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陈</a:t>
            </a:r>
            <a:r>
              <a:rPr lang="zh-CN" altLang="en-US" dirty="0"/>
              <a:t>宋</a:t>
            </a:r>
            <a:r>
              <a:rPr lang="zh-CN" altLang="en-US" dirty="0" smtClean="0"/>
              <a:t>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24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190" y="2623211"/>
            <a:ext cx="10033000" cy="3378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7190" y="961218"/>
            <a:ext cx="103320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Geometric and Physical Constraints for Head Plane Crowd Density Estimation in Videos</a:t>
            </a:r>
            <a:r>
              <a:rPr lang="en-US" altLang="zh-CN" sz="3200" b="1" dirty="0"/>
              <a:t> </a:t>
            </a:r>
            <a:r>
              <a:rPr lang="en-US" altLang="zh-CN" sz="3200" dirty="0"/>
              <a:t>　</a:t>
            </a:r>
          </a:p>
        </p:txBody>
      </p:sp>
      <p:sp>
        <p:nvSpPr>
          <p:cNvPr id="6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39520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Multi-Scale</a:t>
            </a:r>
          </a:p>
        </p:txBody>
      </p:sp>
    </p:spTree>
    <p:extLst>
      <p:ext uri="{BB962C8B-B14F-4D97-AF65-F5344CB8AC3E}">
        <p14:creationId xmlns:p14="http://schemas.microsoft.com/office/powerpoint/2010/main" val="15141384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7190" y="961218"/>
            <a:ext cx="103320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Geometric and Physical Constraints for Head Plane Crowd Density Estimation in Videos</a:t>
            </a:r>
            <a:r>
              <a:rPr lang="en-US" altLang="zh-CN" sz="3200" b="1" dirty="0"/>
              <a:t> </a:t>
            </a:r>
            <a:r>
              <a:rPr lang="en-US" altLang="zh-CN" sz="3200" dirty="0"/>
              <a:t>　</a:t>
            </a:r>
          </a:p>
        </p:txBody>
      </p:sp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39520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Multi-Scale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65534E4F-CE85-684A-AE3B-4D6A78A72C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68" y="2038436"/>
            <a:ext cx="9334779" cy="468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3579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39520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Multi-Scale(</a:t>
            </a:r>
            <a:r>
              <a:rPr lang="en-US" altLang="zh-CN" sz="3200" b="1" dirty="0" err="1"/>
              <a:t>PaD</a:t>
            </a:r>
            <a:r>
              <a:rPr lang="en-US" altLang="zh-CN" sz="3200" b="1" dirty="0"/>
              <a:t> Net)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F331CC63-B517-ED4E-8126-CA6201232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71" y="961218"/>
            <a:ext cx="10634123" cy="510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4833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660" y="1425872"/>
            <a:ext cx="6781800" cy="4419600"/>
          </a:xfrm>
          <a:prstGeom prst="rect">
            <a:avLst/>
          </a:prstGeom>
        </p:spPr>
      </p:pic>
      <p:sp>
        <p:nvSpPr>
          <p:cNvPr id="5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39520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Multi-Scale(</a:t>
            </a:r>
            <a:r>
              <a:rPr lang="en-US" altLang="zh-CN" sz="3200" b="1" dirty="0" err="1"/>
              <a:t>PaD</a:t>
            </a:r>
            <a:r>
              <a:rPr lang="en-US" altLang="zh-CN" sz="3200" b="1" dirty="0"/>
              <a:t> Net)</a:t>
            </a:r>
          </a:p>
        </p:txBody>
      </p:sp>
    </p:spTree>
    <p:extLst>
      <p:ext uri="{BB962C8B-B14F-4D97-AF65-F5344CB8AC3E}">
        <p14:creationId xmlns:p14="http://schemas.microsoft.com/office/powerpoint/2010/main" val="9085639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39520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Multi-Scale(</a:t>
            </a:r>
            <a:r>
              <a:rPr lang="en-US" altLang="zh-CN" sz="3200" b="1" dirty="0" err="1"/>
              <a:t>PaD</a:t>
            </a:r>
            <a:r>
              <a:rPr lang="en-US" altLang="zh-CN" sz="3200" b="1" dirty="0"/>
              <a:t> Net)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944" y="1267460"/>
            <a:ext cx="66548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1001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7190" y="961218"/>
            <a:ext cx="103943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Top-Down Feedback for Crowd Counting Convolutional Neural Network</a:t>
            </a:r>
          </a:p>
        </p:txBody>
      </p:sp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39520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err="1" smtClean="0"/>
              <a:t>Contex</a:t>
            </a:r>
            <a:r>
              <a:rPr lang="en-US" altLang="zh-CN" sz="3200" b="1" dirty="0" smtClean="0"/>
              <a:t>(TDF </a:t>
            </a:r>
            <a:r>
              <a:rPr lang="en-US" altLang="zh-CN" sz="3200" b="1" dirty="0"/>
              <a:t>Net)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A1CDBF34-07AD-0848-9B3F-531B4EBCB0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189" y="1545993"/>
            <a:ext cx="9531019" cy="481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8415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78901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Time-based(ScaleConv2LSTM(ours))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DCCDE27F-0327-4041-9553-9542CADA61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98" y="1462866"/>
            <a:ext cx="11264900" cy="48387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="" xmlns:a16="http://schemas.microsoft.com/office/drawing/2014/main" id="{04C16663-15B0-464B-86E2-90B4BED4DC87}"/>
              </a:ext>
            </a:extLst>
          </p:cNvPr>
          <p:cNvSpPr/>
          <p:nvPr/>
        </p:nvSpPr>
        <p:spPr>
          <a:xfrm>
            <a:off x="9295513" y="5239558"/>
            <a:ext cx="1282148" cy="496956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C3C0C895-240E-3C48-9834-3F2ABBED872D}"/>
              </a:ext>
            </a:extLst>
          </p:cNvPr>
          <p:cNvSpPr txBox="1"/>
          <p:nvPr/>
        </p:nvSpPr>
        <p:spPr>
          <a:xfrm>
            <a:off x="9512649" y="5318759"/>
            <a:ext cx="1001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Conv1_1</a:t>
            </a:r>
            <a:endParaRPr kumimoji="1" lang="zh-CN" altLang="en-US" sz="1600" dirty="0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B1A9FAB7-8E4C-B944-B6B5-D252DC81C4E3}"/>
              </a:ext>
            </a:extLst>
          </p:cNvPr>
          <p:cNvSpPr/>
          <p:nvPr/>
        </p:nvSpPr>
        <p:spPr>
          <a:xfrm>
            <a:off x="6277334" y="5239558"/>
            <a:ext cx="1282148" cy="496956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28B27852-B202-4A4E-B5D5-C5B913A1F364}"/>
              </a:ext>
            </a:extLst>
          </p:cNvPr>
          <p:cNvSpPr txBox="1"/>
          <p:nvPr/>
        </p:nvSpPr>
        <p:spPr>
          <a:xfrm>
            <a:off x="6589654" y="5318759"/>
            <a:ext cx="1001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LSTM</a:t>
            </a:r>
            <a:endParaRPr kumimoji="1" lang="zh-CN" altLang="en-US" sz="1600" dirty="0"/>
          </a:p>
        </p:txBody>
      </p: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B4E3CF4D-DD48-044A-BB03-F2CE4D1EF2D9}"/>
              </a:ext>
            </a:extLst>
          </p:cNvPr>
          <p:cNvSpPr/>
          <p:nvPr/>
        </p:nvSpPr>
        <p:spPr>
          <a:xfrm>
            <a:off x="4774867" y="5239558"/>
            <a:ext cx="1282148" cy="496956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301C1701-44CF-DC49-8010-1144544BF620}"/>
              </a:ext>
            </a:extLst>
          </p:cNvPr>
          <p:cNvSpPr txBox="1"/>
          <p:nvPr/>
        </p:nvSpPr>
        <p:spPr>
          <a:xfrm>
            <a:off x="5087187" y="5318759"/>
            <a:ext cx="1001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LSTM</a:t>
            </a:r>
            <a:endParaRPr kumimoji="1" lang="zh-CN" altLang="en-US" sz="1600" dirty="0"/>
          </a:p>
        </p:txBody>
      </p: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193E3D2F-ACA3-E84A-8033-D0AACDD6D140}"/>
              </a:ext>
            </a:extLst>
          </p:cNvPr>
          <p:cNvSpPr/>
          <p:nvPr/>
        </p:nvSpPr>
        <p:spPr>
          <a:xfrm>
            <a:off x="3194799" y="5239558"/>
            <a:ext cx="1282148" cy="496956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="" xmlns:a16="http://schemas.microsoft.com/office/drawing/2014/main" id="{9B530092-F247-0841-B2A1-EE69A4BB93F0}"/>
              </a:ext>
            </a:extLst>
          </p:cNvPr>
          <p:cNvSpPr txBox="1"/>
          <p:nvPr/>
        </p:nvSpPr>
        <p:spPr>
          <a:xfrm>
            <a:off x="3507119" y="5318759"/>
            <a:ext cx="1001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LSTM</a:t>
            </a:r>
            <a:endParaRPr kumimoji="1" lang="zh-CN" altLang="en-US" sz="1600" dirty="0"/>
          </a:p>
        </p:txBody>
      </p: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D6D98961-1842-B340-8337-98493AB0C9E6}"/>
              </a:ext>
            </a:extLst>
          </p:cNvPr>
          <p:cNvSpPr/>
          <p:nvPr/>
        </p:nvSpPr>
        <p:spPr>
          <a:xfrm>
            <a:off x="7780945" y="5239558"/>
            <a:ext cx="1282148" cy="496956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4CA7FADD-1059-9148-A600-FF5902D3775A}"/>
              </a:ext>
            </a:extLst>
          </p:cNvPr>
          <p:cNvSpPr txBox="1"/>
          <p:nvPr/>
        </p:nvSpPr>
        <p:spPr>
          <a:xfrm>
            <a:off x="8093265" y="5318759"/>
            <a:ext cx="1001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LSTM</a:t>
            </a:r>
            <a:endParaRPr kumimoji="1" lang="zh-CN" altLang="en-US" sz="1600" dirty="0"/>
          </a:p>
        </p:txBody>
      </p:sp>
      <p:cxnSp>
        <p:nvCxnSpPr>
          <p:cNvPr id="15" name="直线箭头连接符 14">
            <a:extLst>
              <a:ext uri="{FF2B5EF4-FFF2-40B4-BE49-F238E27FC236}">
                <a16:creationId xmlns="" xmlns:a16="http://schemas.microsoft.com/office/drawing/2014/main" id="{8848D94F-27F5-554C-83B2-10875C9021C4}"/>
              </a:ext>
            </a:extLst>
          </p:cNvPr>
          <p:cNvCxnSpPr>
            <a:stCxn id="4" idx="1"/>
            <a:endCxn id="14" idx="3"/>
          </p:cNvCxnSpPr>
          <p:nvPr/>
        </p:nvCxnSpPr>
        <p:spPr>
          <a:xfrm flipH="1">
            <a:off x="9094821" y="5488036"/>
            <a:ext cx="2006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线箭头连接符 15">
            <a:extLst>
              <a:ext uri="{FF2B5EF4-FFF2-40B4-BE49-F238E27FC236}">
                <a16:creationId xmlns="" xmlns:a16="http://schemas.microsoft.com/office/drawing/2014/main" id="{82665142-8ABB-174C-ABE8-508634F2A6FD}"/>
              </a:ext>
            </a:extLst>
          </p:cNvPr>
          <p:cNvCxnSpPr>
            <a:stCxn id="7" idx="1"/>
            <a:endCxn id="10" idx="3"/>
          </p:cNvCxnSpPr>
          <p:nvPr/>
        </p:nvCxnSpPr>
        <p:spPr>
          <a:xfrm flipH="1">
            <a:off x="6088743" y="5488036"/>
            <a:ext cx="188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="" xmlns:a16="http://schemas.microsoft.com/office/drawing/2014/main" id="{74FAD5C5-7023-064D-AC66-FC363ED8B8BB}"/>
              </a:ext>
            </a:extLst>
          </p:cNvPr>
          <p:cNvCxnSpPr>
            <a:stCxn id="9" idx="1"/>
            <a:endCxn id="12" idx="3"/>
          </p:cNvCxnSpPr>
          <p:nvPr/>
        </p:nvCxnSpPr>
        <p:spPr>
          <a:xfrm flipH="1">
            <a:off x="4508675" y="5488036"/>
            <a:ext cx="2661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="" xmlns:a16="http://schemas.microsoft.com/office/drawing/2014/main" id="{8142C3B8-E53B-0847-92CD-4582DE1E21BB}"/>
              </a:ext>
            </a:extLst>
          </p:cNvPr>
          <p:cNvCxnSpPr>
            <a:stCxn id="13" idx="1"/>
            <a:endCxn id="8" idx="3"/>
          </p:cNvCxnSpPr>
          <p:nvPr/>
        </p:nvCxnSpPr>
        <p:spPr>
          <a:xfrm flipH="1">
            <a:off x="7591210" y="5488036"/>
            <a:ext cx="1897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3351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66800" y="355600"/>
            <a:ext cx="97370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L2R: Leveraging Unlabeled Data for Crowd Counting by Learning to Rank(CVPR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2018)</a:t>
            </a:r>
            <a:endParaRPr lang="en-US" sz="3200" b="1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455B3E7-A6BC-3346-A076-A7C8C1F637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703" y="1690688"/>
            <a:ext cx="5815227" cy="463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0209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56" y="1767840"/>
            <a:ext cx="10083800" cy="4419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6800" y="355600"/>
            <a:ext cx="97370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L2R: Leveraging Unlabeled Data for Crowd Counting by Learning to Rank(CVPR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2018)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9888153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350516"/>
            <a:ext cx="9537700" cy="2717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6800" y="355600"/>
            <a:ext cx="97370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L2R: Leveraging Unlabeled Data for Crowd Counting by Learning to Rank(CVPR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2018)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9330703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-1618551" y="234082"/>
            <a:ext cx="10380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Introduction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: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Crowd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Count</a:t>
            </a:r>
            <a:endParaRPr lang="en-US" sz="3200" b="1" dirty="0"/>
          </a:p>
        </p:txBody>
      </p:sp>
      <p:cxnSp>
        <p:nvCxnSpPr>
          <p:cNvPr id="4" name="Straight Arrow Connector 3"/>
          <p:cNvCxnSpPr/>
          <p:nvPr/>
        </p:nvCxnSpPr>
        <p:spPr>
          <a:xfrm flipH="1">
            <a:off x="7620000" y="2709333"/>
            <a:ext cx="16933" cy="33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内容占位符 4">
            <a:extLst>
              <a:ext uri="{FF2B5EF4-FFF2-40B4-BE49-F238E27FC236}">
                <a16:creationId xmlns="" xmlns:a16="http://schemas.microsoft.com/office/drawing/2014/main" id="{0C47E15F-FE11-B046-8431-D7638F86D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182" y="1901269"/>
            <a:ext cx="9760527" cy="3494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5759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66800" y="355600"/>
            <a:ext cx="49960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Time-based</a:t>
            </a:r>
            <a:endParaRPr lang="en-US" sz="3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33C46E91-C518-304F-8C20-7226DE9AAD4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LSTM</a:t>
            </a:r>
          </a:p>
          <a:p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r>
              <a:rPr lang="en-US" altLang="zh-CN"/>
              <a:t>Optical Flow</a:t>
            </a:r>
          </a:p>
          <a:p>
            <a:endParaRPr lang="en-US" dirty="0"/>
          </a:p>
        </p:txBody>
      </p:sp>
      <p:graphicFrame>
        <p:nvGraphicFramePr>
          <p:cNvPr id="7" name="对象 6">
            <a:extLst>
              <a:ext uri="{FF2B5EF4-FFF2-40B4-BE49-F238E27FC236}">
                <a16:creationId xmlns="" xmlns:a16="http://schemas.microsoft.com/office/drawing/2014/main" id="{11C39804-23F0-D942-BBAA-9C23FC400E7B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630189" y="1309688"/>
          <a:ext cx="4744984" cy="24159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r:id="rId4" imgW="8394700" imgH="4267200" progId="Visio.Drawing.15">
                  <p:embed/>
                </p:oleObj>
              </mc:Choice>
              <mc:Fallback>
                <p:oleObj r:id="rId4" imgW="8394700" imgH="4267200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30189" y="1309688"/>
                        <a:ext cx="4744984" cy="24159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7E589421-0FE0-6C4E-B257-B9EE1DCD6C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59" y="4001294"/>
            <a:ext cx="624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375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78901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Time-based(ScaleConv2LSTM(ours))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DCCDE27F-0327-4041-9553-9542CADA61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98" y="1462866"/>
            <a:ext cx="11264900" cy="48387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="" xmlns:a16="http://schemas.microsoft.com/office/drawing/2014/main" id="{04C16663-15B0-464B-86E2-90B4BED4DC87}"/>
              </a:ext>
            </a:extLst>
          </p:cNvPr>
          <p:cNvSpPr/>
          <p:nvPr/>
        </p:nvSpPr>
        <p:spPr>
          <a:xfrm>
            <a:off x="9295513" y="5239558"/>
            <a:ext cx="1282148" cy="496956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C3C0C895-240E-3C48-9834-3F2ABBED872D}"/>
              </a:ext>
            </a:extLst>
          </p:cNvPr>
          <p:cNvSpPr txBox="1"/>
          <p:nvPr/>
        </p:nvSpPr>
        <p:spPr>
          <a:xfrm>
            <a:off x="9512649" y="5318759"/>
            <a:ext cx="1001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Conv1_1</a:t>
            </a:r>
            <a:endParaRPr kumimoji="1" lang="zh-CN" altLang="en-US" sz="1600" dirty="0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B1A9FAB7-8E4C-B944-B6B5-D252DC81C4E3}"/>
              </a:ext>
            </a:extLst>
          </p:cNvPr>
          <p:cNvSpPr/>
          <p:nvPr/>
        </p:nvSpPr>
        <p:spPr>
          <a:xfrm>
            <a:off x="6277334" y="5239558"/>
            <a:ext cx="1282148" cy="496956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28B27852-B202-4A4E-B5D5-C5B913A1F364}"/>
              </a:ext>
            </a:extLst>
          </p:cNvPr>
          <p:cNvSpPr txBox="1"/>
          <p:nvPr/>
        </p:nvSpPr>
        <p:spPr>
          <a:xfrm>
            <a:off x="6589654" y="5318759"/>
            <a:ext cx="1001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LSTM</a:t>
            </a:r>
            <a:endParaRPr kumimoji="1" lang="zh-CN" altLang="en-US" sz="1600" dirty="0"/>
          </a:p>
        </p:txBody>
      </p: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B4E3CF4D-DD48-044A-BB03-F2CE4D1EF2D9}"/>
              </a:ext>
            </a:extLst>
          </p:cNvPr>
          <p:cNvSpPr/>
          <p:nvPr/>
        </p:nvSpPr>
        <p:spPr>
          <a:xfrm>
            <a:off x="4774867" y="5239558"/>
            <a:ext cx="1282148" cy="496956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301C1701-44CF-DC49-8010-1144544BF620}"/>
              </a:ext>
            </a:extLst>
          </p:cNvPr>
          <p:cNvSpPr txBox="1"/>
          <p:nvPr/>
        </p:nvSpPr>
        <p:spPr>
          <a:xfrm>
            <a:off x="5087187" y="5318759"/>
            <a:ext cx="1001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LSTM</a:t>
            </a:r>
            <a:endParaRPr kumimoji="1" lang="zh-CN" altLang="en-US" sz="1600" dirty="0"/>
          </a:p>
        </p:txBody>
      </p: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193E3D2F-ACA3-E84A-8033-D0AACDD6D140}"/>
              </a:ext>
            </a:extLst>
          </p:cNvPr>
          <p:cNvSpPr/>
          <p:nvPr/>
        </p:nvSpPr>
        <p:spPr>
          <a:xfrm>
            <a:off x="3194799" y="5239558"/>
            <a:ext cx="1282148" cy="496956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="" xmlns:a16="http://schemas.microsoft.com/office/drawing/2014/main" id="{9B530092-F247-0841-B2A1-EE69A4BB93F0}"/>
              </a:ext>
            </a:extLst>
          </p:cNvPr>
          <p:cNvSpPr txBox="1"/>
          <p:nvPr/>
        </p:nvSpPr>
        <p:spPr>
          <a:xfrm>
            <a:off x="3507119" y="5318759"/>
            <a:ext cx="1001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LSTM</a:t>
            </a:r>
            <a:endParaRPr kumimoji="1" lang="zh-CN" altLang="en-US" sz="1600" dirty="0"/>
          </a:p>
        </p:txBody>
      </p: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D6D98961-1842-B340-8337-98493AB0C9E6}"/>
              </a:ext>
            </a:extLst>
          </p:cNvPr>
          <p:cNvSpPr/>
          <p:nvPr/>
        </p:nvSpPr>
        <p:spPr>
          <a:xfrm>
            <a:off x="7780945" y="5239558"/>
            <a:ext cx="1282148" cy="496956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4CA7FADD-1059-9148-A600-FF5902D3775A}"/>
              </a:ext>
            </a:extLst>
          </p:cNvPr>
          <p:cNvSpPr txBox="1"/>
          <p:nvPr/>
        </p:nvSpPr>
        <p:spPr>
          <a:xfrm>
            <a:off x="8093265" y="5318759"/>
            <a:ext cx="1001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LSTM</a:t>
            </a:r>
            <a:endParaRPr kumimoji="1" lang="zh-CN" altLang="en-US" sz="1600" dirty="0"/>
          </a:p>
        </p:txBody>
      </p:sp>
      <p:cxnSp>
        <p:nvCxnSpPr>
          <p:cNvPr id="15" name="直线箭头连接符 14">
            <a:extLst>
              <a:ext uri="{FF2B5EF4-FFF2-40B4-BE49-F238E27FC236}">
                <a16:creationId xmlns="" xmlns:a16="http://schemas.microsoft.com/office/drawing/2014/main" id="{8848D94F-27F5-554C-83B2-10875C9021C4}"/>
              </a:ext>
            </a:extLst>
          </p:cNvPr>
          <p:cNvCxnSpPr>
            <a:stCxn id="4" idx="1"/>
            <a:endCxn id="14" idx="3"/>
          </p:cNvCxnSpPr>
          <p:nvPr/>
        </p:nvCxnSpPr>
        <p:spPr>
          <a:xfrm flipH="1">
            <a:off x="9094821" y="5488036"/>
            <a:ext cx="2006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线箭头连接符 15">
            <a:extLst>
              <a:ext uri="{FF2B5EF4-FFF2-40B4-BE49-F238E27FC236}">
                <a16:creationId xmlns="" xmlns:a16="http://schemas.microsoft.com/office/drawing/2014/main" id="{82665142-8ABB-174C-ABE8-508634F2A6FD}"/>
              </a:ext>
            </a:extLst>
          </p:cNvPr>
          <p:cNvCxnSpPr>
            <a:stCxn id="7" idx="1"/>
            <a:endCxn id="10" idx="3"/>
          </p:cNvCxnSpPr>
          <p:nvPr/>
        </p:nvCxnSpPr>
        <p:spPr>
          <a:xfrm flipH="1">
            <a:off x="6088743" y="5488036"/>
            <a:ext cx="188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="" xmlns:a16="http://schemas.microsoft.com/office/drawing/2014/main" id="{74FAD5C5-7023-064D-AC66-FC363ED8B8BB}"/>
              </a:ext>
            </a:extLst>
          </p:cNvPr>
          <p:cNvCxnSpPr>
            <a:stCxn id="9" idx="1"/>
            <a:endCxn id="12" idx="3"/>
          </p:cNvCxnSpPr>
          <p:nvPr/>
        </p:nvCxnSpPr>
        <p:spPr>
          <a:xfrm flipH="1">
            <a:off x="4508675" y="5488036"/>
            <a:ext cx="2661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="" xmlns:a16="http://schemas.microsoft.com/office/drawing/2014/main" id="{8142C3B8-E53B-0847-92CD-4582DE1E21BB}"/>
              </a:ext>
            </a:extLst>
          </p:cNvPr>
          <p:cNvCxnSpPr>
            <a:stCxn id="13" idx="1"/>
            <a:endCxn id="8" idx="3"/>
          </p:cNvCxnSpPr>
          <p:nvPr/>
        </p:nvCxnSpPr>
        <p:spPr>
          <a:xfrm flipH="1">
            <a:off x="7591210" y="5488036"/>
            <a:ext cx="1897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0777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37754" y="961218"/>
            <a:ext cx="11454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Spatiotemporal Modeling for Crowd Counting in Videos(ICCV 2017) 　</a:t>
            </a:r>
          </a:p>
        </p:txBody>
      </p:sp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57600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Time-based(Conv LSTM)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8281802E-0966-F741-B67D-6083851EC8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54" y="1253605"/>
            <a:ext cx="5172363" cy="518559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49E8713A-5C12-AC48-B92E-0DD63743F3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529" y="2130768"/>
            <a:ext cx="8094858" cy="246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018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78901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Result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9743971"/>
              </p:ext>
            </p:extLst>
          </p:nvPr>
        </p:nvGraphicFramePr>
        <p:xfrm>
          <a:off x="2078201" y="898529"/>
          <a:ext cx="9481272" cy="2899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042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16042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16042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483328">
                <a:tc>
                  <a:txBody>
                    <a:bodyPr/>
                    <a:lstStyle/>
                    <a:p>
                      <a:r>
                        <a:rPr lang="en-US" altLang="zh-CN" dirty="0"/>
                        <a:t>Dataset: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 err="1"/>
                        <a:t>ShanghaiTech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MAE(paper’s/ours)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MSE(paper’s/ours)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8332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MCNN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110/110.8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170/167.3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8332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TDF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97.5/110.1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145/160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8332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CSR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68.2/130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115/190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8332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Unlabeled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72/130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106.4/160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8332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SA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67/300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104.5/400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Table 2">
            <a:extLst>
              <a:ext uri="{FF2B5EF4-FFF2-40B4-BE49-F238E27FC236}">
                <a16:creationId xmlns="" xmlns:a16="http://schemas.microsoft.com/office/drawing/2014/main" id="{5E4D7B03-747E-604D-9513-4DD29D23C0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5992231"/>
              </p:ext>
            </p:extLst>
          </p:nvPr>
        </p:nvGraphicFramePr>
        <p:xfrm>
          <a:off x="2078201" y="4320583"/>
          <a:ext cx="9481272" cy="1933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042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16042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16042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483328">
                <a:tc>
                  <a:txBody>
                    <a:bodyPr/>
                    <a:lstStyle/>
                    <a:p>
                      <a:r>
                        <a:rPr lang="en-US" altLang="zh-CN" dirty="0"/>
                        <a:t>Dataset: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MAE(paper’s/ours)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MSE(paper’s/ours)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8332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SA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Null/2.6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Null/9.22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8332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ConvLSTM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1.3/6.2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1.79/36.36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8332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ScaleConv2LSTM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Null/1.77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Null/6.88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6337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Inception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24" y="1277221"/>
            <a:ext cx="7700840" cy="484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0916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78901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Codes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4A56F552-7D71-1F47-84E2-FFF3E3636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70" y="1853065"/>
            <a:ext cx="5699656" cy="440515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="" xmlns:a16="http://schemas.microsoft.com/office/drawing/2014/main" id="{C9297818-530E-2449-A831-A0E05CC38ED1}"/>
              </a:ext>
            </a:extLst>
          </p:cNvPr>
          <p:cNvSpPr/>
          <p:nvPr/>
        </p:nvSpPr>
        <p:spPr>
          <a:xfrm>
            <a:off x="574915" y="1094279"/>
            <a:ext cx="78901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/>
              <a:t>https://</a:t>
            </a:r>
            <a:r>
              <a:rPr lang="en-US" altLang="zh-CN" sz="2400" b="1" dirty="0" err="1"/>
              <a:t>github.com</a:t>
            </a:r>
            <a:r>
              <a:rPr lang="en-US" altLang="zh-CN" sz="2400" b="1" dirty="0"/>
              <a:t>/FDU-VTS/</a:t>
            </a:r>
            <a:r>
              <a:rPr lang="en-US" altLang="zh-CN" sz="2400" b="1" dirty="0" err="1"/>
              <a:t>CVCode</a:t>
            </a:r>
            <a:endParaRPr lang="en-US" altLang="zh-CN" sz="24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115" y="192311"/>
            <a:ext cx="7283349" cy="636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0670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4337836" y="1629000"/>
            <a:ext cx="3600000" cy="3600000"/>
          </a:xfrm>
          <a:prstGeom prst="ellips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19509" y="2828835"/>
            <a:ext cx="3236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</a:rPr>
              <a:t>THANKS</a:t>
            </a:r>
            <a:endParaRPr lang="zh-CN" altLang="en-US" sz="7200" dirty="0">
              <a:solidFill>
                <a:schemeClr val="bg1"/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697836" y="2828835"/>
            <a:ext cx="28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697836" y="4029164"/>
            <a:ext cx="28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436036" y="1743300"/>
            <a:ext cx="3403600" cy="3403600"/>
          </a:xfrm>
          <a:prstGeom prst="ellipse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6828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/>
              <a:t>2-D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Gaussian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kernel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264" y="4762028"/>
            <a:ext cx="5984008" cy="11316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24" y="4643262"/>
            <a:ext cx="2106429" cy="13691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1" y="1447702"/>
            <a:ext cx="4149852" cy="28530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8335" y="1447702"/>
            <a:ext cx="4142369" cy="285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266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F58096E7-E2C1-984F-B730-F880094664E3}"/>
              </a:ext>
            </a:extLst>
          </p:cNvPr>
          <p:cNvSpPr txBox="1"/>
          <p:nvPr/>
        </p:nvSpPr>
        <p:spPr>
          <a:xfrm>
            <a:off x="1490694" y="1864326"/>
            <a:ext cx="546561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kumimoji="1" lang="en-US" altLang="zh-CN" sz="3200" dirty="0"/>
              <a:t>MCNN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3200" dirty="0"/>
              <a:t>Top-Down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Net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3200" dirty="0"/>
              <a:t>Scale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Aggregation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Net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3200" dirty="0"/>
              <a:t>PaD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Net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3200" dirty="0"/>
              <a:t>CSR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Net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3200" dirty="0" smtClean="0"/>
              <a:t>Unlabeled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3200" dirty="0" smtClean="0"/>
              <a:t>Inception</a:t>
            </a:r>
            <a:endParaRPr kumimoji="1" lang="zh-CN" alt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1066801" y="355600"/>
            <a:ext cx="233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Models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264063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66801" y="355600"/>
            <a:ext cx="233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Multi-Scale</a:t>
            </a:r>
            <a:endParaRPr lang="en-US" sz="3200" dirty="0"/>
          </a:p>
        </p:txBody>
      </p:sp>
      <p:pic>
        <p:nvPicPr>
          <p:cNvPr id="14" name="Picture 4">
            <a:extLst>
              <a:ext uri="{FF2B5EF4-FFF2-40B4-BE49-F238E27FC236}">
                <a16:creationId xmlns="" xmlns:a16="http://schemas.microsoft.com/office/drawing/2014/main" id="{9515B782-6968-7140-961A-1A308743C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728" y="1349312"/>
            <a:ext cx="6918959" cy="4817596"/>
          </a:xfrm>
          <a:prstGeom prst="rect">
            <a:avLst/>
          </a:prstGeom>
        </p:spPr>
      </p:pic>
      <p:sp>
        <p:nvSpPr>
          <p:cNvPr id="2" name="Frame 1"/>
          <p:cNvSpPr/>
          <p:nvPr/>
        </p:nvSpPr>
        <p:spPr>
          <a:xfrm>
            <a:off x="3403601" y="2828544"/>
            <a:ext cx="1485391" cy="108508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6194552" y="4858512"/>
            <a:ext cx="1485391" cy="108508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8615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66800" y="355600"/>
            <a:ext cx="5489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Multi-Scale(MCNN)</a:t>
            </a:r>
            <a:endParaRPr lang="en-US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54DA005A-1684-F746-B7D5-804FA1C5442A}"/>
              </a:ext>
            </a:extLst>
          </p:cNvPr>
          <p:cNvSpPr txBox="1">
            <a:spLocks/>
          </p:cNvSpPr>
          <p:nvPr/>
        </p:nvSpPr>
        <p:spPr>
          <a:xfrm>
            <a:off x="957470" y="1111827"/>
            <a:ext cx="10515600" cy="49301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MCNN:</a:t>
            </a:r>
            <a:r>
              <a:rPr lang="zh-CN" altLang="en-US" dirty="0"/>
              <a:t> </a:t>
            </a:r>
            <a:r>
              <a:rPr lang="en-US" altLang="zh-CN" dirty="0"/>
              <a:t>Single-Image Crowd Counting via Multi-Column Convolutional Neural Network(CVPR</a:t>
            </a:r>
            <a:r>
              <a:rPr lang="zh-CN" altLang="en-US" dirty="0"/>
              <a:t> </a:t>
            </a:r>
            <a:r>
              <a:rPr lang="en-US" altLang="zh-CN" dirty="0"/>
              <a:t>2016)</a:t>
            </a:r>
            <a:endParaRPr lang="zh-CN" altLang="en-US" dirty="0"/>
          </a:p>
          <a:p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BBE79D8D-B65C-A447-B508-4027BBC97D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565" y="2047605"/>
            <a:ext cx="8652566" cy="436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0994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7191" y="1218045"/>
            <a:ext cx="79868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/>
              <a:t>SANet</a:t>
            </a:r>
            <a:r>
              <a:rPr lang="en-US" altLang="zh-CN" sz="3200" dirty="0"/>
              <a:t>: </a:t>
            </a:r>
            <a:r>
              <a:rPr lang="en-US" sz="3200" dirty="0"/>
              <a:t>Scale Aggregation Network(ECCV2018)　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="" xmlns:a16="http://schemas.microsoft.com/office/drawing/2014/main" id="{3D1C2535-EB14-394E-9F4D-20459339D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19" y="1802820"/>
            <a:ext cx="10908456" cy="468559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129AB11-4063-9C4B-8FAC-0FF13C033AC9}"/>
              </a:ext>
            </a:extLst>
          </p:cNvPr>
          <p:cNvSpPr/>
          <p:nvPr/>
        </p:nvSpPr>
        <p:spPr>
          <a:xfrm>
            <a:off x="1077191" y="376443"/>
            <a:ext cx="39520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/>
              <a:t>Multi-Scale(SA Net)</a:t>
            </a:r>
          </a:p>
        </p:txBody>
      </p:sp>
    </p:spTree>
    <p:extLst>
      <p:ext uri="{BB962C8B-B14F-4D97-AF65-F5344CB8AC3E}">
        <p14:creationId xmlns:p14="http://schemas.microsoft.com/office/powerpoint/2010/main" val="7113564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66801" y="355600"/>
            <a:ext cx="49364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Multi-Scale(CSR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Net)</a:t>
            </a:r>
            <a:endParaRPr lang="en-US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EEE724D8-53A1-6A4E-A4A9-88AEDE678BCB}"/>
              </a:ext>
            </a:extLst>
          </p:cNvPr>
          <p:cNvSpPr txBox="1">
            <a:spLocks/>
          </p:cNvSpPr>
          <p:nvPr/>
        </p:nvSpPr>
        <p:spPr>
          <a:xfrm>
            <a:off x="5597236" y="19399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Dilated</a:t>
            </a:r>
            <a:r>
              <a:rPr lang="zh-CN" altLang="en-US" dirty="0"/>
              <a:t> </a:t>
            </a:r>
            <a:r>
              <a:rPr lang="en-US" altLang="zh-CN" dirty="0"/>
              <a:t>Pool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836E0459-B0B0-044A-A36F-35CC305AC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622" y="3045516"/>
            <a:ext cx="6642100" cy="27559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C623EF2B-D6BB-B94F-8962-F516CC95D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680" y="1397575"/>
            <a:ext cx="4539422" cy="503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2215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66801" y="355600"/>
            <a:ext cx="49364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Multi-Scale(CSR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Net)</a:t>
            </a:r>
            <a:endParaRPr lang="en-US" sz="32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440" y="1461515"/>
            <a:ext cx="8235695" cy="431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465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5900</TotalTime>
  <Words>208</Words>
  <Application>Microsoft Macintosh PowerPoint</Application>
  <PresentationFormat>Widescreen</PresentationFormat>
  <Paragraphs>106</Paragraphs>
  <Slides>26</Slides>
  <Notes>19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Calibri</vt:lpstr>
      <vt:lpstr>微軟正黑體</vt:lpstr>
      <vt:lpstr>微软雅黑</vt:lpstr>
      <vt:lpstr>等线</vt:lpstr>
      <vt:lpstr>Arial</vt:lpstr>
      <vt:lpstr>Office 主题</vt:lpstr>
      <vt:lpstr>Visio.Drawing.15</vt:lpstr>
      <vt:lpstr>Crow Count</vt:lpstr>
      <vt:lpstr>PowerPoint Presentation</vt:lpstr>
      <vt:lpstr>2-D Gaussian kernel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Inception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Ryan Lee</dc:creator>
  <cp:lastModifiedBy>Microsoft Office User</cp:lastModifiedBy>
  <cp:revision>250</cp:revision>
  <dcterms:created xsi:type="dcterms:W3CDTF">2014-04-01T11:22:20Z</dcterms:created>
  <dcterms:modified xsi:type="dcterms:W3CDTF">2018-11-23T11:18:21Z</dcterms:modified>
</cp:coreProperties>
</file>